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8"/>
  </p:notesMasterIdLst>
  <p:sldIdLst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7" r:id="rId11"/>
    <p:sldId id="308" r:id="rId12"/>
    <p:sldId id="309" r:id="rId13"/>
    <p:sldId id="310" r:id="rId14"/>
    <p:sldId id="311" r:id="rId15"/>
    <p:sldId id="312" r:id="rId16"/>
    <p:sldId id="313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E7B"/>
    <a:srgbClr val="0A6FB7"/>
    <a:srgbClr val="A4C9EF"/>
    <a:srgbClr val="EBA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0"/>
    <p:restoredTop sz="94631"/>
  </p:normalViewPr>
  <p:slideViewPr>
    <p:cSldViewPr snapToGrid="0" snapToObjects="1" showGuides="1">
      <p:cViewPr varScale="1">
        <p:scale>
          <a:sx n="80" d="100"/>
          <a:sy n="80" d="100"/>
        </p:scale>
        <p:origin x="-778" y="-62"/>
      </p:cViewPr>
      <p:guideLst>
        <p:guide orient="horz" pos="25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B5B0D-7991-BA49-885E-E747CCE50162}" type="datetimeFigureOut">
              <a:rPr kumimoji="1" lang="zh-TW" altLang="en-US" smtClean="0"/>
              <a:t>2022/10/12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7E4BF-C707-2042-BE1F-814406115E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35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7E4BF-C707-2042-BE1F-814406115E29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4419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準不動本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6433A5B-88ED-014B-8658-2A37942C0D1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99605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AA4B299-46A6-483C-8720-817A6819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8199169-0030-4525-9BC5-75DAA0AA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C33058B-9F2C-47DF-BB7F-095D913A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DC16-B3BC-4946-BE4C-A276B49EC7BF}" type="datetimeFigureOut">
              <a:rPr kumimoji="1" lang="zh-TW" altLang="en-US" smtClean="0"/>
              <a:t>2022/10/12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E5DFCC40-3D62-438B-8548-C08E18A4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B993F328-B191-43A4-8426-2B24538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33A5B-88ED-014B-8658-2A37942C0D1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43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形狀">
            <a:extLst>
              <a:ext uri="{FF2B5EF4-FFF2-40B4-BE49-F238E27FC236}">
                <a16:creationId xmlns:a16="http://schemas.microsoft.com/office/drawing/2014/main" xmlns="" id="{91F63CD3-D26C-40D0-A908-E258A52DC904}"/>
              </a:ext>
            </a:extLst>
          </p:cNvPr>
          <p:cNvSpPr/>
          <p:nvPr userDrawn="1"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3E585A2-F892-4419-B06D-A327D75C6DFB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424394498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xmlns="" id="{9311D026-6379-4932-929E-12636B522C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BC3DF6C-54AE-4B43-87EA-D7B48B988AF7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142429302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小旅行</a:t>
            </a:r>
            <a:endParaRPr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8EBA7429-1273-EA4B-8723-556C0744F141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xmlns="" id="{55B106DF-4968-4D3A-9BD1-59AD811259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2" y="422031"/>
            <a:ext cx="670163" cy="8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437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 userDrawn="1"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46E7477B-A3BB-4548-94F2-942A03770080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179067222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影像">
            <a:extLst>
              <a:ext uri="{FF2B5EF4-FFF2-40B4-BE49-F238E27FC236}">
                <a16:creationId xmlns:a16="http://schemas.microsoft.com/office/drawing/2014/main" xmlns="" id="{3E54018C-0A09-5A47-AD47-C0D4DF8EC5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40174" y="1895094"/>
            <a:ext cx="1448792" cy="18627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21D8720-969E-45AD-A059-FB8BF0FC86C4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298736315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 userDrawn="1"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3F15AC8C-F5FF-4A8C-A46F-EB209FC28F14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13955533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6433A5B-88ED-014B-8658-2A37942C0D1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形狀">
            <a:extLst>
              <a:ext uri="{FF2B5EF4-FFF2-40B4-BE49-F238E27FC236}">
                <a16:creationId xmlns:a16="http://schemas.microsoft.com/office/drawing/2014/main" xmlns="" id="{91F63CD3-D26C-40D0-A908-E258A52DC904}"/>
              </a:ext>
            </a:extLst>
          </p:cNvPr>
          <p:cNvSpPr/>
          <p:nvPr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1464618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6433A5B-88ED-014B-8658-2A37942C0D1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xmlns="" id="{9311D026-6379-4932-929E-12636B52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254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6433A5B-88ED-014B-8658-2A37942C0D1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小旅行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xmlns="" id="{55B106DF-4968-4D3A-9BD1-59AD81125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2" y="422031"/>
            <a:ext cx="670163" cy="8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2383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6433A5B-88ED-014B-8658-2A37942C0D1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5" name="影像" descr="影像">
            <a:extLst>
              <a:ext uri="{FF2B5EF4-FFF2-40B4-BE49-F238E27FC236}">
                <a16:creationId xmlns:a16="http://schemas.microsoft.com/office/drawing/2014/main" xmlns="" id="{F20D0D5D-45FC-4E7D-AABB-A010DD22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" t="2" r="5" b="17208"/>
          <a:stretch>
            <a:fillRect/>
          </a:stretch>
        </p:blipFill>
        <p:spPr>
          <a:xfrm>
            <a:off x="5442407" y="1868945"/>
            <a:ext cx="1444427" cy="166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9" extrusionOk="0">
                <a:moveTo>
                  <a:pt x="4772" y="0"/>
                </a:moveTo>
                <a:cubicBezTo>
                  <a:pt x="3587" y="503"/>
                  <a:pt x="2474" y="1161"/>
                  <a:pt x="1481" y="1980"/>
                </a:cubicBezTo>
                <a:cubicBezTo>
                  <a:pt x="922" y="2441"/>
                  <a:pt x="437" y="2938"/>
                  <a:pt x="0" y="3454"/>
                </a:cubicBezTo>
                <a:lnTo>
                  <a:pt x="0" y="15881"/>
                </a:lnTo>
                <a:cubicBezTo>
                  <a:pt x="437" y="16397"/>
                  <a:pt x="922" y="16894"/>
                  <a:pt x="1481" y="17354"/>
                </a:cubicBezTo>
                <a:cubicBezTo>
                  <a:pt x="6628" y="21600"/>
                  <a:pt x="14972" y="21600"/>
                  <a:pt x="20119" y="17354"/>
                </a:cubicBezTo>
                <a:cubicBezTo>
                  <a:pt x="20678" y="16894"/>
                  <a:pt x="21163" y="16397"/>
                  <a:pt x="21600" y="15881"/>
                </a:cubicBezTo>
                <a:lnTo>
                  <a:pt x="21600" y="3454"/>
                </a:lnTo>
                <a:cubicBezTo>
                  <a:pt x="21163" y="2938"/>
                  <a:pt x="20678" y="2441"/>
                  <a:pt x="20119" y="1980"/>
                </a:cubicBezTo>
                <a:cubicBezTo>
                  <a:pt x="19126" y="1161"/>
                  <a:pt x="18013" y="503"/>
                  <a:pt x="16828" y="0"/>
                </a:cubicBezTo>
                <a:lnTo>
                  <a:pt x="4772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89823746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6433A5B-88ED-014B-8658-2A37942C0D1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FFF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EB63DF0-14B1-4687-AA56-33ACE68F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02" y="1807184"/>
            <a:ext cx="2126712" cy="1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9423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6433A5B-88ED-014B-8658-2A37942C0D1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影像">
            <a:extLst>
              <a:ext uri="{FF2B5EF4-FFF2-40B4-BE49-F238E27FC236}">
                <a16:creationId xmlns:a16="http://schemas.microsoft.com/office/drawing/2014/main" xmlns="" id="{3E54018C-0A09-5A47-AD47-C0D4DF8EC5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40174" y="1895094"/>
            <a:ext cx="1448792" cy="18627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16724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6433A5B-88ED-014B-8658-2A37942C0D1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860B3BFE-2F1C-4E24-93EC-C96B839251F8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》II-17</a:t>
            </a:r>
          </a:p>
        </p:txBody>
      </p:sp>
    </p:spTree>
    <p:extLst>
      <p:ext uri="{BB962C8B-B14F-4D97-AF65-F5344CB8AC3E}">
        <p14:creationId xmlns:p14="http://schemas.microsoft.com/office/powerpoint/2010/main" val="284103941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617766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378277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6433A5B-88ED-014B-8658-2A37942C0D1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137" name="群組"/>
          <p:cNvGrpSpPr/>
          <p:nvPr/>
        </p:nvGrpSpPr>
        <p:grpSpPr>
          <a:xfrm>
            <a:off x="1783736" y="560725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756414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756414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756414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xmlns="" id="{962785C7-6291-4715-B4C2-A622D383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FB9771CC-B5EC-4CFD-BA58-C7DFAF5B9965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》II-17</a:t>
            </a:r>
          </a:p>
        </p:txBody>
      </p:sp>
    </p:spTree>
    <p:extLst>
      <p:ext uri="{BB962C8B-B14F-4D97-AF65-F5344CB8AC3E}">
        <p14:creationId xmlns:p14="http://schemas.microsoft.com/office/powerpoint/2010/main" val="31905144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56433A5B-88ED-014B-8658-2A37942C0D1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F4B5DA7F-0C68-4220-9A45-2A827B3B3017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》II-17</a:t>
            </a:r>
          </a:p>
        </p:txBody>
      </p:sp>
    </p:spTree>
    <p:extLst>
      <p:ext uri="{BB962C8B-B14F-4D97-AF65-F5344CB8AC3E}">
        <p14:creationId xmlns:p14="http://schemas.microsoft.com/office/powerpoint/2010/main" val="405799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med"/>
  <p:txStyles>
    <p:titleStyle>
      <a:lvl1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222797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ransition spd="med"/>
  <p:txStyles>
    <p:titleStyle>
      <a:lvl1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xxxxx.gradio.app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59" name="安裝 Anaconda"/>
          <p:cNvSpPr txBox="1">
            <a:spLocks noGrp="1"/>
          </p:cNvSpPr>
          <p:nvPr>
            <p:ph type="body" sz="quarter" idx="15"/>
          </p:nvPr>
        </p:nvSpPr>
        <p:spPr>
          <a:xfrm>
            <a:off x="1038003" y="4086570"/>
            <a:ext cx="10369364" cy="1727652"/>
          </a:xfrm>
          <a:prstGeom prst="rect">
            <a:avLst/>
          </a:prstGeom>
        </p:spPr>
        <p:txBody>
          <a:bodyPr/>
          <a:lstStyle/>
          <a:p>
            <a:r>
              <a:rPr lang="en" altLang="zh-TW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Cooper </a:t>
            </a:r>
            <a:r>
              <a:rPr lang="zh-TW" altLang="en-US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真的是馬爾濟斯嗎？使用名門 </a:t>
            </a:r>
            <a:r>
              <a:rPr lang="en" altLang="zh-TW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 </a:t>
            </a:r>
            <a:r>
              <a:rPr lang="zh-TW" altLang="en-US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幫助辨識！</a:t>
            </a:r>
            <a:endParaRPr lang="en-US" altLang="zh-TW" sz="6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0" name="冒險01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冒險</a:t>
            </a:r>
            <a:r>
              <a:rPr lang="en-US" altLang="zh-TW" dirty="0"/>
              <a:t>17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D587B4C-DF7D-A346-9645-83FCDA6565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02 </a:t>
            </a:r>
            <a:r>
              <a:rPr kumimoji="1" lang="zh-TW" altLang="en-US" dirty="0"/>
              <a:t>讀入 </a:t>
            </a:r>
            <a:r>
              <a:rPr kumimoji="1" lang="en-US" altLang="zh-TW" dirty="0"/>
              <a:t>ResNet50 </a:t>
            </a:r>
            <a:r>
              <a:rPr kumimoji="1" lang="zh-TW" altLang="en-US" dirty="0"/>
              <a:t>模型及可辨識種類之名稱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xmlns="" id="{E717701C-79CA-3E44-92E4-3B9F87C64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5EDEADE-1C50-774C-B3A1-9B72DE3B3627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實際「借用」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ResNet50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xmlns="" id="{81366784-191F-544A-B20A-FC685CC0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5002"/>
            <a:ext cx="10515600" cy="3895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9" name="等腰三角形 20">
            <a:extLst>
              <a:ext uri="{FF2B5EF4-FFF2-40B4-BE49-F238E27FC236}">
                <a16:creationId xmlns:a16="http://schemas.microsoft.com/office/drawing/2014/main" xmlns="" id="{EB945E6E-FCC2-904D-9E84-698B94452E60}"/>
              </a:ext>
            </a:extLst>
          </p:cNvPr>
          <p:cNvSpPr/>
          <p:nvPr/>
        </p:nvSpPr>
        <p:spPr>
          <a:xfrm rot="16200000">
            <a:off x="8082807" y="2416507"/>
            <a:ext cx="422067" cy="441417"/>
          </a:xfrm>
          <a:prstGeom prst="triangle">
            <a:avLst>
              <a:gd name="adj" fmla="val 51566"/>
            </a:avLst>
          </a:prstGeom>
          <a:solidFill>
            <a:srgbClr val="DAE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語音泡泡: 圓角矩形 21">
            <a:extLst>
              <a:ext uri="{FF2B5EF4-FFF2-40B4-BE49-F238E27FC236}">
                <a16:creationId xmlns:a16="http://schemas.microsoft.com/office/drawing/2014/main" xmlns="" id="{00760DAC-B2DD-F94C-839A-34C0114C1B2E}"/>
              </a:ext>
            </a:extLst>
          </p:cNvPr>
          <p:cNvSpPr/>
          <p:nvPr/>
        </p:nvSpPr>
        <p:spPr>
          <a:xfrm>
            <a:off x="8293840" y="2355002"/>
            <a:ext cx="2663462" cy="555251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記得輸入形狀要改！</a:t>
            </a:r>
          </a:p>
        </p:txBody>
      </p:sp>
      <p:sp>
        <p:nvSpPr>
          <p:cNvPr id="11" name="等腰三角形 20">
            <a:extLst>
              <a:ext uri="{FF2B5EF4-FFF2-40B4-BE49-F238E27FC236}">
                <a16:creationId xmlns:a16="http://schemas.microsoft.com/office/drawing/2014/main" xmlns="" id="{F30BA412-AB3E-EB43-8598-FDF6D1EB83BE}"/>
              </a:ext>
            </a:extLst>
          </p:cNvPr>
          <p:cNvSpPr/>
          <p:nvPr/>
        </p:nvSpPr>
        <p:spPr>
          <a:xfrm rot="16200000">
            <a:off x="4939600" y="3131377"/>
            <a:ext cx="422067" cy="441417"/>
          </a:xfrm>
          <a:prstGeom prst="triangle">
            <a:avLst>
              <a:gd name="adj" fmla="val 51566"/>
            </a:avLst>
          </a:prstGeom>
          <a:solidFill>
            <a:srgbClr val="DAE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語音泡泡: 圓角矩形 21">
            <a:extLst>
              <a:ext uri="{FF2B5EF4-FFF2-40B4-BE49-F238E27FC236}">
                <a16:creationId xmlns:a16="http://schemas.microsoft.com/office/drawing/2014/main" xmlns="" id="{BFDDBB0A-E472-C441-BA2B-C247C46EE6A8}"/>
              </a:ext>
            </a:extLst>
          </p:cNvPr>
          <p:cNvSpPr/>
          <p:nvPr/>
        </p:nvSpPr>
        <p:spPr>
          <a:xfrm>
            <a:off x="5150633" y="3069872"/>
            <a:ext cx="5047252" cy="555251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進行 </a:t>
            </a:r>
            <a:r>
              <a:rPr lang="en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ResNet50 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的資料預處理才能輸入</a:t>
            </a:r>
          </a:p>
        </p:txBody>
      </p:sp>
      <p:sp>
        <p:nvSpPr>
          <p:cNvPr id="19" name="等腰三角形 20">
            <a:extLst>
              <a:ext uri="{FF2B5EF4-FFF2-40B4-BE49-F238E27FC236}">
                <a16:creationId xmlns:a16="http://schemas.microsoft.com/office/drawing/2014/main" xmlns="" id="{5CACF4AE-F900-1A40-9144-F04C39C4E205}"/>
              </a:ext>
            </a:extLst>
          </p:cNvPr>
          <p:cNvSpPr/>
          <p:nvPr/>
        </p:nvSpPr>
        <p:spPr>
          <a:xfrm rot="16200000">
            <a:off x="8307534" y="4180433"/>
            <a:ext cx="904173" cy="583133"/>
          </a:xfrm>
          <a:prstGeom prst="triangle">
            <a:avLst>
              <a:gd name="adj" fmla="val 51566"/>
            </a:avLst>
          </a:prstGeom>
          <a:solidFill>
            <a:srgbClr val="DAE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語音泡泡: 圓角矩形 21">
            <a:extLst>
              <a:ext uri="{FF2B5EF4-FFF2-40B4-BE49-F238E27FC236}">
                <a16:creationId xmlns:a16="http://schemas.microsoft.com/office/drawing/2014/main" xmlns="" id="{F43BDA85-ABBC-334D-96D7-D6CF40FEF4DD}"/>
              </a:ext>
            </a:extLst>
          </p:cNvPr>
          <p:cNvSpPr/>
          <p:nvPr/>
        </p:nvSpPr>
        <p:spPr>
          <a:xfrm>
            <a:off x="8791703" y="3968750"/>
            <a:ext cx="2260193" cy="998025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進行模型的預測</a:t>
            </a:r>
            <a:endParaRPr lang="zh-TW" altLang="en-US" sz="2200" b="1" dirty="0">
              <a:solidFill>
                <a:srgbClr val="0A6FB7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xmlns="" id="{CD3F86A7-AD29-1F4C-BAB8-B435ADE8A0A9}"/>
              </a:ext>
            </a:extLst>
          </p:cNvPr>
          <p:cNvSpPr/>
          <p:nvPr/>
        </p:nvSpPr>
        <p:spPr>
          <a:xfrm rot="16200000">
            <a:off x="6856398" y="5450554"/>
            <a:ext cx="904173" cy="583133"/>
          </a:xfrm>
          <a:prstGeom prst="triangle">
            <a:avLst>
              <a:gd name="adj" fmla="val 51566"/>
            </a:avLst>
          </a:prstGeom>
          <a:solidFill>
            <a:srgbClr val="DAE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語音泡泡: 圓角矩形 21">
            <a:extLst>
              <a:ext uri="{FF2B5EF4-FFF2-40B4-BE49-F238E27FC236}">
                <a16:creationId xmlns:a16="http://schemas.microsoft.com/office/drawing/2014/main" xmlns="" id="{23E2D637-8D30-2B4D-8E46-AF6E143E4CAC}"/>
              </a:ext>
            </a:extLst>
          </p:cNvPr>
          <p:cNvSpPr/>
          <p:nvPr/>
        </p:nvSpPr>
        <p:spPr>
          <a:xfrm>
            <a:off x="7340567" y="5238871"/>
            <a:ext cx="3275772" cy="998025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2200" b="1" dirty="0" err="1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ResNet</a:t>
            </a:r>
            <a:r>
              <a:rPr lang="en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真的看得出 </a:t>
            </a:r>
            <a:r>
              <a:rPr lang="en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Cooper 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是馬爾濟斯呢！</a:t>
            </a:r>
            <a:endParaRPr lang="zh-TW" altLang="en-US" sz="2200" b="1" dirty="0">
              <a:solidFill>
                <a:srgbClr val="0A6FB7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23" name="幻燈片編號">
            <a:extLst>
              <a:ext uri="{FF2B5EF4-FFF2-40B4-BE49-F238E27FC236}">
                <a16:creationId xmlns:a16="http://schemas.microsoft.com/office/drawing/2014/main" xmlns="" id="{1E042EB9-C902-ED42-9B38-466AA0B2C4E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99715344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F15D0E1B-841D-BD48-9A62-D81D55FBA8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03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使用 </a:t>
            </a:r>
            <a:r>
              <a:rPr kumimoji="1" lang="en-US" altLang="zh-TW" dirty="0" err="1">
                <a:latin typeface="微軟正黑體" pitchFamily="34" charset="-120"/>
                <a:ea typeface="微軟正黑體" pitchFamily="34" charset="-120"/>
              </a:rPr>
              <a:t>Gradio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打造 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Web APP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內容版面配置區 23">
            <a:extLst>
              <a:ext uri="{FF2B5EF4-FFF2-40B4-BE49-F238E27FC236}">
                <a16:creationId xmlns:a16="http://schemas.microsoft.com/office/drawing/2014/main" xmlns="" id="{F615DA59-0394-B142-81DB-592038C26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B4737087-40C6-5843-BCDC-17EBE4CF7D3C}"/>
              </a:ext>
            </a:extLst>
          </p:cNvPr>
          <p:cNvSpPr/>
          <p:nvPr/>
        </p:nvSpPr>
        <p:spPr>
          <a:xfrm>
            <a:off x="2447925" y="1860550"/>
            <a:ext cx="6556375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像之前一樣使用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Gradio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打造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Web App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0" name="內容版面配置區 8">
            <a:extLst>
              <a:ext uri="{FF2B5EF4-FFF2-40B4-BE49-F238E27FC236}">
                <a16:creationId xmlns:a16="http://schemas.microsoft.com/office/drawing/2014/main" xmlns="" id="{94716319-8614-A14A-BDF0-1560D854E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4590"/>
            <a:ext cx="10515600" cy="814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7" name="內容版面配置區 15">
            <a:extLst>
              <a:ext uri="{FF2B5EF4-FFF2-40B4-BE49-F238E27FC236}">
                <a16:creationId xmlns:a16="http://schemas.microsoft.com/office/drawing/2014/main" xmlns="" id="{DDF2DD95-3C3B-284D-884C-76C4DF953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72365"/>
            <a:ext cx="10515600" cy="1661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20" name="內容版面配置區 18">
            <a:extLst>
              <a:ext uri="{FF2B5EF4-FFF2-40B4-BE49-F238E27FC236}">
                <a16:creationId xmlns:a16="http://schemas.microsoft.com/office/drawing/2014/main" xmlns="" id="{017B3ECF-7D0D-8141-8DE0-C235CD733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029540" y="4114131"/>
            <a:ext cx="1425859" cy="2092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4ED68396-9BE7-A045-A032-44A9C0D46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596615" y="2484876"/>
            <a:ext cx="3509125" cy="2592356"/>
          </a:xfrm>
          <a:prstGeom prst="rect">
            <a:avLst/>
          </a:prstGeom>
        </p:spPr>
      </p:pic>
      <p:sp>
        <p:nvSpPr>
          <p:cNvPr id="23" name="我覺得這個問題, 應該可以用 AI 來做!">
            <a:extLst>
              <a:ext uri="{FF2B5EF4-FFF2-40B4-BE49-F238E27FC236}">
                <a16:creationId xmlns:a16="http://schemas.microsoft.com/office/drawing/2014/main" xmlns="" id="{0E484C6E-436F-7942-9802-D80B5C0DCF67}"/>
              </a:ext>
            </a:extLst>
          </p:cNvPr>
          <p:cNvSpPr txBox="1"/>
          <p:nvPr/>
        </p:nvSpPr>
        <p:spPr>
          <a:xfrm>
            <a:off x="6670158" y="2654108"/>
            <a:ext cx="3285840" cy="1934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lnSpc>
                <a:spcPct val="150000"/>
              </a:lnSpc>
              <a:buClr>
                <a:srgbClr val="FF8E7B"/>
              </a:buClr>
            </a:pP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安裝完成套件，就直接讀入。這自定義函式會將輸入的圖片是屬於哪一個種類的機率以 </a:t>
            </a:r>
            <a:r>
              <a:rPr lang="en" altLang="zh-TW" sz="2000" b="1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dict</a:t>
            </a:r>
            <a:r>
              <a:rPr lang="en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的方式回傳出來。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25" name="幻燈片編號">
            <a:extLst>
              <a:ext uri="{FF2B5EF4-FFF2-40B4-BE49-F238E27FC236}">
                <a16:creationId xmlns:a16="http://schemas.microsoft.com/office/drawing/2014/main" xmlns="" id="{C00BF40E-5BF0-7040-A702-4189373ACB6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1766580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C1D072B3-11F8-2145-955E-640F598048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03 </a:t>
            </a:r>
            <a:r>
              <a:rPr kumimoji="1" lang="zh-TW" altLang="en-US" dirty="0"/>
              <a:t>使用 </a:t>
            </a:r>
            <a:r>
              <a:rPr kumimoji="1" lang="en-US" altLang="zh-TW" dirty="0" err="1"/>
              <a:t>Gradio</a:t>
            </a:r>
            <a:r>
              <a:rPr kumimoji="1" lang="en-US" altLang="zh-TW" dirty="0"/>
              <a:t> </a:t>
            </a:r>
            <a:r>
              <a:rPr kumimoji="1" lang="zh-TW" altLang="en-US" dirty="0"/>
              <a:t>打造 </a:t>
            </a:r>
            <a:r>
              <a:rPr kumimoji="1" lang="en-US" altLang="zh-TW" dirty="0"/>
              <a:t>Web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F1BFA16-5C6D-FD43-A379-CA59A6DB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C37BB9B2-C836-4147-B73E-1E76BC13E7EC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準備 </a:t>
            </a:r>
            <a:r>
              <a:rPr lang="en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Gradio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小物件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xmlns="" id="{8E52EF4F-5751-5C44-9193-A619FA37E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9731"/>
            <a:ext cx="10515600" cy="110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A06A3AB1-8F9B-4449-851C-50D709A4E57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cxnSp>
        <p:nvCxnSpPr>
          <p:cNvPr id="12" name="直線單箭頭接點 25">
            <a:extLst>
              <a:ext uri="{FF2B5EF4-FFF2-40B4-BE49-F238E27FC236}">
                <a16:creationId xmlns:a16="http://schemas.microsoft.com/office/drawing/2014/main" xmlns="" id="{FB5000C0-2339-614A-80F9-A913A3C8F859}"/>
              </a:ext>
            </a:extLst>
          </p:cNvPr>
          <p:cNvCxnSpPr>
            <a:cxnSpLocks/>
          </p:cNvCxnSpPr>
          <p:nvPr/>
        </p:nvCxnSpPr>
        <p:spPr>
          <a:xfrm flipH="1">
            <a:off x="5882916" y="3398012"/>
            <a:ext cx="1" cy="1941135"/>
          </a:xfrm>
          <a:prstGeom prst="straightConnector1">
            <a:avLst/>
          </a:prstGeom>
          <a:noFill/>
          <a:ln w="31750" cap="flat">
            <a:solidFill>
              <a:srgbClr val="FF8E7B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語音泡泡: 圓角矩形 21">
            <a:extLst>
              <a:ext uri="{FF2B5EF4-FFF2-40B4-BE49-F238E27FC236}">
                <a16:creationId xmlns:a16="http://schemas.microsoft.com/office/drawing/2014/main" xmlns="" id="{945A2B2B-68F8-2F4D-93C8-87A4EDEE8BEF}"/>
              </a:ext>
            </a:extLst>
          </p:cNvPr>
          <p:cNvSpPr/>
          <p:nvPr/>
        </p:nvSpPr>
        <p:spPr>
          <a:xfrm>
            <a:off x="5200760" y="5339147"/>
            <a:ext cx="1364313" cy="612586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當作範例</a:t>
            </a:r>
            <a:endParaRPr lang="zh-TW" altLang="en-US" sz="2200" b="1" dirty="0">
              <a:solidFill>
                <a:srgbClr val="0A6FB7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15" name="語音泡泡: 圓角矩形 21">
            <a:extLst>
              <a:ext uri="{FF2B5EF4-FFF2-40B4-BE49-F238E27FC236}">
                <a16:creationId xmlns:a16="http://schemas.microsoft.com/office/drawing/2014/main" xmlns="" id="{8A2375BC-CA68-BE4A-95E6-A7BB3A43236B}"/>
              </a:ext>
            </a:extLst>
          </p:cNvPr>
          <p:cNvSpPr/>
          <p:nvPr/>
        </p:nvSpPr>
        <p:spPr>
          <a:xfrm>
            <a:off x="1128025" y="3818175"/>
            <a:ext cx="4142473" cy="977900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 </a:t>
            </a:r>
            <a:r>
              <a:rPr lang="en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num_ </a:t>
            </a:r>
            <a:r>
              <a:rPr lang="en" altLang="zh-TW" sz="2200" b="1" dirty="0" err="1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top_classes</a:t>
            </a:r>
            <a:r>
              <a:rPr lang="en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=3</a:t>
            </a:r>
            <a:r>
              <a:rPr lang="zh-TW" altLang="en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加上簡單的文字提示 </a:t>
            </a:r>
            <a:r>
              <a:rPr lang="en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label=</a:t>
            </a:r>
            <a:r>
              <a:rPr lang="en" altLang="zh-TW" sz="22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 </a:t>
            </a:r>
            <a:r>
              <a:rPr lang="zh-TW" altLang="en-US" sz="22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模型預測的答案是： </a:t>
            </a:r>
            <a:r>
              <a:rPr lang="en-US" altLang="zh-TW" sz="22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sz="2200" b="1" dirty="0">
              <a:solidFill>
                <a:srgbClr val="FF8E7B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17" name="語音泡泡: 圓角矩形 21">
            <a:extLst>
              <a:ext uri="{FF2B5EF4-FFF2-40B4-BE49-F238E27FC236}">
                <a16:creationId xmlns:a16="http://schemas.microsoft.com/office/drawing/2014/main" xmlns="" id="{52A7CB39-28FF-2742-8436-39F7D6E7348B}"/>
              </a:ext>
            </a:extLst>
          </p:cNvPr>
          <p:cNvSpPr/>
          <p:nvPr/>
        </p:nvSpPr>
        <p:spPr>
          <a:xfrm>
            <a:off x="6750082" y="3977122"/>
            <a:ext cx="4591411" cy="1475977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輸入是影像</a:t>
            </a:r>
            <a:r>
              <a:rPr lang="en-US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en-US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類型的資料，並指定輸入圖片變成 </a:t>
            </a:r>
            <a:r>
              <a:rPr lang="en-US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(224, 224) 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這個尺寸，加入輸入圖片的提示文字 </a:t>
            </a:r>
            <a:r>
              <a:rPr lang="en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label=</a:t>
            </a:r>
            <a:r>
              <a:rPr lang="en" altLang="zh-TW" sz="22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 </a:t>
            </a:r>
            <a:r>
              <a:rPr lang="zh-TW" altLang="en-US" sz="22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請上傳一張圖片</a:t>
            </a:r>
            <a:r>
              <a:rPr lang="en-US" altLang="zh-TW" sz="22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endParaRPr lang="zh-TW" altLang="en-US" sz="2200" b="1" dirty="0">
              <a:solidFill>
                <a:srgbClr val="0A6FB7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xmlns="" id="{0FF469D9-796E-EF4D-A81D-0EAFBC4933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77334" y="2894799"/>
            <a:ext cx="1265149" cy="933551"/>
          </a:xfrm>
          <a:prstGeom prst="bentConnector3">
            <a:avLst>
              <a:gd name="adj1" fmla="val -1196"/>
            </a:avLst>
          </a:prstGeom>
          <a:noFill/>
          <a:ln w="31750" cap="flat">
            <a:solidFill>
              <a:srgbClr val="FF8E7B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xmlns="" id="{7CDA5ADA-D0E3-F042-BAAD-4556ADD6AF85}"/>
              </a:ext>
            </a:extLst>
          </p:cNvPr>
          <p:cNvCxnSpPr>
            <a:cxnSpLocks/>
            <a:endCxn id="15" idx="1"/>
          </p:cNvCxnSpPr>
          <p:nvPr/>
        </p:nvCxnSpPr>
        <p:spPr>
          <a:xfrm rot="10800000" flipH="1" flipV="1">
            <a:off x="901699" y="3002091"/>
            <a:ext cx="226325" cy="1305034"/>
          </a:xfrm>
          <a:prstGeom prst="bentConnector3">
            <a:avLst>
              <a:gd name="adj1" fmla="val -101005"/>
            </a:avLst>
          </a:prstGeom>
          <a:noFill/>
          <a:ln w="31750" cap="flat">
            <a:solidFill>
              <a:srgbClr val="FF8E7B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500081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DC2ACEC-BFF3-FD40-9874-1C620F456D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03 </a:t>
            </a:r>
            <a:r>
              <a:rPr kumimoji="1" lang="zh-TW" altLang="en-US" dirty="0"/>
              <a:t>使用 </a:t>
            </a:r>
            <a:r>
              <a:rPr kumimoji="1" lang="en-US" altLang="zh-TW" dirty="0" err="1"/>
              <a:t>Gradio</a:t>
            </a:r>
            <a:r>
              <a:rPr kumimoji="1" lang="en-US" altLang="zh-TW" dirty="0"/>
              <a:t> </a:t>
            </a:r>
            <a:r>
              <a:rPr kumimoji="1" lang="zh-TW" altLang="en-US" dirty="0"/>
              <a:t>打造 </a:t>
            </a:r>
            <a:r>
              <a:rPr kumimoji="1" lang="en-US" altLang="zh-TW" dirty="0"/>
              <a:t>Web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A3EDED5-EC8B-EA44-98BD-40C91D3AB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B28F2F7F-AF9E-F042-A04A-DEBE82206121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gr.Interface</a:t>
            </a:r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啟動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Web App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0" name="內容版面配置區 8">
            <a:extLst>
              <a:ext uri="{FF2B5EF4-FFF2-40B4-BE49-F238E27FC236}">
                <a16:creationId xmlns:a16="http://schemas.microsoft.com/office/drawing/2014/main" xmlns="" id="{A5D20B93-6C82-344B-89C9-1EB75F92A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83"/>
          <a:stretch/>
        </p:blipFill>
        <p:spPr>
          <a:xfrm>
            <a:off x="815083" y="3193903"/>
            <a:ext cx="10515600" cy="443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21" name="內容版面配置區 19">
            <a:extLst>
              <a:ext uri="{FF2B5EF4-FFF2-40B4-BE49-F238E27FC236}">
                <a16:creationId xmlns:a16="http://schemas.microsoft.com/office/drawing/2014/main" xmlns="" id="{D06244C4-3E57-CE45-9753-F7A6AD64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39" y="2344145"/>
            <a:ext cx="10515600" cy="822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4" name="我覺得這個問題, 應該可以用 AI 來做!">
            <a:extLst>
              <a:ext uri="{FF2B5EF4-FFF2-40B4-BE49-F238E27FC236}">
                <a16:creationId xmlns:a16="http://schemas.microsoft.com/office/drawing/2014/main" xmlns="" id="{60B7239E-F511-8A4F-BBE4-26575911D846}"/>
              </a:ext>
            </a:extLst>
          </p:cNvPr>
          <p:cNvSpPr txBox="1"/>
          <p:nvPr/>
        </p:nvSpPr>
        <p:spPr>
          <a:xfrm>
            <a:off x="8398120" y="3391431"/>
            <a:ext cx="3029596" cy="2857384"/>
          </a:xfrm>
          <a:prstGeom prst="rect">
            <a:avLst/>
          </a:prstGeom>
          <a:ln>
            <a:prstDash val="dash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加上參數 </a:t>
            </a:r>
            <a:r>
              <a:rPr lang="en-US" altLang="zh-TW" sz="2000" b="1" dirty="0">
                <a:solidFill>
                  <a:srgbClr val="FF8E7B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share=True</a:t>
            </a:r>
            <a:r>
              <a:rPr lang="zh-TW" altLang="en-US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，才能讓別人也看到我們的厲害作品哦！</a:t>
            </a:r>
            <a:endParaRPr lang="en-US" altLang="zh-TW" sz="20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285750" indent="-28575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en" altLang="zh-TW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  <a:hlinkClick r:id="rId4"/>
              </a:rPr>
              <a:t>https://xxxxx.gradio.app</a:t>
            </a:r>
            <a:r>
              <a:rPr lang="zh-TW" altLang="en-US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就是剛剛打造網路 </a:t>
            </a:r>
            <a:r>
              <a:rPr lang="en-US" altLang="zh-TW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app </a:t>
            </a:r>
            <a:r>
              <a:rPr lang="zh-TW" altLang="en-US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的網址</a:t>
            </a:r>
            <a:endParaRPr lang="en-US" altLang="zh-TW" sz="20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40CED2AF-967A-7C4A-968D-4504E3206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883" y="3701074"/>
            <a:ext cx="5200488" cy="248329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5B926498-9ECE-AB42-BC77-1F83F1ED1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84" y="3707036"/>
            <a:ext cx="3029598" cy="2533427"/>
          </a:xfrm>
          <a:prstGeom prst="rect">
            <a:avLst/>
          </a:prstGeom>
        </p:spPr>
      </p:pic>
      <p:sp>
        <p:nvSpPr>
          <p:cNvPr id="23" name="幻燈片編號">
            <a:extLst>
              <a:ext uri="{FF2B5EF4-FFF2-40B4-BE49-F238E27FC236}">
                <a16:creationId xmlns:a16="http://schemas.microsoft.com/office/drawing/2014/main" xmlns="" id="{FDD992A2-28DF-EE4A-B389-AF48C833C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xmlns="" id="{97F7103D-205D-1B45-8381-1EB5B4ACB19E}"/>
              </a:ext>
            </a:extLst>
          </p:cNvPr>
          <p:cNvSpPr/>
          <p:nvPr/>
        </p:nvSpPr>
        <p:spPr>
          <a:xfrm>
            <a:off x="9057383" y="2717800"/>
            <a:ext cx="1661417" cy="342900"/>
          </a:xfrm>
          <a:prstGeom prst="roundRect">
            <a:avLst/>
          </a:prstGeom>
          <a:noFill/>
          <a:ln w="317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xmlns="" id="{62ECCDC7-5D9F-5B4B-AFE0-7CCC916C5FC5}"/>
              </a:ext>
            </a:extLst>
          </p:cNvPr>
          <p:cNvSpPr/>
          <p:nvPr/>
        </p:nvSpPr>
        <p:spPr>
          <a:xfrm>
            <a:off x="2917314" y="3390900"/>
            <a:ext cx="2315086" cy="208574"/>
          </a:xfrm>
          <a:prstGeom prst="roundRect">
            <a:avLst/>
          </a:prstGeom>
          <a:noFill/>
          <a:ln w="317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226225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51B9D9B4-6D70-1C42-A8D6-0A221D0AD9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冒險旅程 </a:t>
            </a:r>
            <a:r>
              <a:rPr lang="en-US" altLang="zh-TW" dirty="0"/>
              <a:t>17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0D87C99C-023A-AA4F-B1AB-4396F3378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嘗試看看上傳一些自己的圖片，並透過類似的方式來讀取及處理圖片資料，並且透過我們的名門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CNN-</a:t>
            </a:r>
            <a:r>
              <a:rPr lang="en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ResNet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來幫助我們辨識出上傳的圖片是什麼樣種類的物品。</a:t>
            </a:r>
          </a:p>
        </p:txBody>
      </p:sp>
      <p:sp>
        <p:nvSpPr>
          <p:cNvPr id="6" name="幻燈片編號">
            <a:extLst>
              <a:ext uri="{FF2B5EF4-FFF2-40B4-BE49-F238E27FC236}">
                <a16:creationId xmlns:a16="http://schemas.microsoft.com/office/drawing/2014/main" xmlns="" id="{5D39EAAE-7964-F442-8EE0-3044C9D745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1494122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7E30908-5270-B441-BF06-F96BD029F0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冒險旅程 </a:t>
            </a:r>
            <a:r>
              <a:rPr kumimoji="1" lang="en-US" altLang="zh-TW" dirty="0"/>
              <a:t>17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FCCA02-FC29-624C-AC01-DD8D4B89B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 </a:t>
            </a:r>
            <a:r>
              <a:rPr lang="en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ResNet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之外，</a:t>
            </a:r>
            <a:r>
              <a:rPr lang="en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提供了許多的預訓練模型（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Pre-trained model</a:t>
            </a:r>
            <a:r>
              <a:rPr lang="zh-TW" altLang="e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ILSVRC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競賽的亞軍 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VGG16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ILSVRC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競賽的冠軍 </a:t>
            </a:r>
            <a:r>
              <a:rPr lang="en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GoogleNet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的後繼者 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InceptionV3</a:t>
            </a:r>
            <a:r>
              <a:rPr lang="zh-TW" altLang="e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請嘗試使用不同的模型來協助我們進行 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Cooper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的辨識，並看看不同的模型在同樣的照片下，辨識結果是否有什麼差異呢？關於更多預訓練模型，可以參考 </a:t>
            </a:r>
            <a:r>
              <a:rPr lang="en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官方網站：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</a:t>
            </a:r>
            <a:r>
              <a:rPr lang="en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keras.io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/applications/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幻燈片編號">
            <a:extLst>
              <a:ext uri="{FF2B5EF4-FFF2-40B4-BE49-F238E27FC236}">
                <a16:creationId xmlns:a16="http://schemas.microsoft.com/office/drawing/2014/main" xmlns="" id="{50D9136A-2E37-1A46-9E48-2ED682CA80E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3BBA98E-AFF5-410C-BE99-C959FEFC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471" y="4730977"/>
            <a:ext cx="1445986" cy="144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865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3071464B-A528-3648-9287-48D2E0E9A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使用人家已經訓練好的模型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4922D55-989B-3C43-8B48-735958657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F31E98F2-D0A0-1247-B64B-D97A9B399C56}"/>
              </a:ext>
            </a:extLst>
          </p:cNvPr>
          <p:cNvSpPr/>
          <p:nvPr/>
        </p:nvSpPr>
        <p:spPr>
          <a:xfrm>
            <a:off x="2881962" y="1825625"/>
            <a:ext cx="6174952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如何快速</a:t>
            </a:r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使用人家已經訓練好的模型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A65AA7A-CD00-EA4B-B0D6-90213D9C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83" y="2589248"/>
            <a:ext cx="5094717" cy="28240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78F0FF46-4C9E-E443-98E6-768B319B4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39" y="3983264"/>
            <a:ext cx="1541632" cy="22215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F42F0F82-61E2-AD4C-9F13-4BB48047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741261"/>
            <a:ext cx="3763139" cy="2824091"/>
          </a:xfrm>
          <a:prstGeom prst="rect">
            <a:avLst/>
          </a:prstGeom>
        </p:spPr>
      </p:pic>
      <p:sp>
        <p:nvSpPr>
          <p:cNvPr id="8" name="我覺得這個問題, 應該可以用 AI 來做!">
            <a:extLst>
              <a:ext uri="{FF2B5EF4-FFF2-40B4-BE49-F238E27FC236}">
                <a16:creationId xmlns:a16="http://schemas.microsoft.com/office/drawing/2014/main" xmlns="" id="{FAA5CF2E-07E9-4F4B-BE8A-0B474AEB0066}"/>
              </a:ext>
            </a:extLst>
          </p:cNvPr>
          <p:cNvSpPr txBox="1"/>
          <p:nvPr/>
        </p:nvSpPr>
        <p:spPr>
          <a:xfrm>
            <a:off x="968085" y="3013510"/>
            <a:ext cx="3488628" cy="1934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lnSpc>
                <a:spcPct val="150000"/>
              </a:lnSpc>
              <a:buClr>
                <a:srgbClr val="FF8E7B"/>
              </a:buClr>
            </a:pP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以下使用</a:t>
            </a:r>
            <a:r>
              <a:rPr lang="en-US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《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瑪爾濟斯之歌</a:t>
            </a:r>
            <a:r>
              <a:rPr lang="en-US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》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的 </a:t>
            </a:r>
            <a:r>
              <a:rPr lang="en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MV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主角 </a:t>
            </a:r>
            <a:r>
              <a:rPr lang="en-US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-- </a:t>
            </a:r>
            <a:r>
              <a:rPr lang="en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Cooper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來做為辨識的範例。很酷的是，這次我們不需要自打造模型！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9741F725-26DD-E24E-9FB0-82F2A026A08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4256331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EF00C5E5-4CDE-314B-99BF-F2E72C2C79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準備資料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8B98F043-3DDE-254A-A60B-37CB3BD85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9677C7C5-7545-484A-926F-A59B757E3186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讀取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套件以及下載檔案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8" name="內容版面配置區 6">
            <a:extLst>
              <a:ext uri="{FF2B5EF4-FFF2-40B4-BE49-F238E27FC236}">
                <a16:creationId xmlns:a16="http://schemas.microsoft.com/office/drawing/2014/main" xmlns="" id="{5B9C744A-1A9F-5D48-A589-B441BC6C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7839"/>
            <a:ext cx="10515600" cy="112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7" name="內容版面配置區 8">
            <a:extLst>
              <a:ext uri="{FF2B5EF4-FFF2-40B4-BE49-F238E27FC236}">
                <a16:creationId xmlns:a16="http://schemas.microsoft.com/office/drawing/2014/main" xmlns="" id="{1D526A2D-2919-AE45-8E06-1606CA29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6290"/>
            <a:ext cx="10515600" cy="827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AD69B24A-FE6C-6F49-A167-8BB460204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829" y="4102803"/>
            <a:ext cx="2917372" cy="21770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4B1C41D2-842C-6542-929D-870EF80E9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575" y="4522625"/>
            <a:ext cx="3197437" cy="1470712"/>
          </a:xfrm>
          <a:prstGeom prst="rect">
            <a:avLst/>
          </a:prstGeom>
        </p:spPr>
      </p:pic>
      <p:sp>
        <p:nvSpPr>
          <p:cNvPr id="14" name="我覺得這個問題, 應該可以用 AI 來做!">
            <a:extLst>
              <a:ext uri="{FF2B5EF4-FFF2-40B4-BE49-F238E27FC236}">
                <a16:creationId xmlns:a16="http://schemas.microsoft.com/office/drawing/2014/main" xmlns="" id="{75ACC8E3-4AC0-5F44-94A4-F031DBAD1440}"/>
              </a:ext>
            </a:extLst>
          </p:cNvPr>
          <p:cNvSpPr txBox="1"/>
          <p:nvPr/>
        </p:nvSpPr>
        <p:spPr>
          <a:xfrm>
            <a:off x="6828750" y="4722550"/>
            <a:ext cx="2750678" cy="1010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lnSpc>
                <a:spcPct val="150000"/>
              </a:lnSpc>
              <a:buClr>
                <a:srgbClr val="FF8E7B"/>
              </a:buClr>
            </a:pP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下面這看來有點可怕的指令，到底做了什麼？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1739089F-6CFF-A34F-B482-C9DD6802273F}"/>
              </a:ext>
            </a:extLst>
          </p:cNvPr>
          <p:cNvCxnSpPr>
            <a:cxnSpLocks/>
          </p:cNvCxnSpPr>
          <p:nvPr/>
        </p:nvCxnSpPr>
        <p:spPr>
          <a:xfrm>
            <a:off x="1030514" y="4030233"/>
            <a:ext cx="769257" cy="977196"/>
          </a:xfrm>
          <a:prstGeom prst="straightConnector1">
            <a:avLst/>
          </a:prstGeom>
          <a:noFill/>
          <a:ln w="25400" cap="flat">
            <a:solidFill>
              <a:srgbClr val="FF8E7B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語音泡泡: 圓角矩形 21">
            <a:extLst>
              <a:ext uri="{FF2B5EF4-FFF2-40B4-BE49-F238E27FC236}">
                <a16:creationId xmlns:a16="http://schemas.microsoft.com/office/drawing/2014/main" xmlns="" id="{62F65502-CB65-1E42-AD0E-85D392124E7E}"/>
              </a:ext>
            </a:extLst>
          </p:cNvPr>
          <p:cNvSpPr/>
          <p:nvPr/>
        </p:nvSpPr>
        <p:spPr>
          <a:xfrm flipH="1">
            <a:off x="1167314" y="5007429"/>
            <a:ext cx="3811085" cy="998025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想直接在儲存格執行終端機指令時加 </a:t>
            </a:r>
            <a:r>
              <a:rPr lang="en-US" altLang="zh-TW" sz="22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zh-TW" altLang="en-US" sz="22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在前面就可以喔！</a:t>
            </a:r>
            <a:endParaRPr lang="zh-TW" altLang="en-US" sz="2200" b="1" dirty="0">
              <a:solidFill>
                <a:srgbClr val="FF8E7B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22" name="幻燈片編號">
            <a:extLst>
              <a:ext uri="{FF2B5EF4-FFF2-40B4-BE49-F238E27FC236}">
                <a16:creationId xmlns:a16="http://schemas.microsoft.com/office/drawing/2014/main" xmlns="" id="{E2FBDAEA-636B-7C49-9290-CE10A082BA9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9947670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801D89D-9B57-924D-BA75-EA22E35365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準備資料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D6E3D1F9-B41F-9446-ACBD-B5DC0373F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EBE28819-1CCA-7E46-B0D6-E1FA876356BD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Unix-Like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系統很常見的指令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0" name="內容版面配置區 8">
            <a:extLst>
              <a:ext uri="{FF2B5EF4-FFF2-40B4-BE49-F238E27FC236}">
                <a16:creationId xmlns:a16="http://schemas.microsoft.com/office/drawing/2014/main" xmlns="" id="{29E3AB3A-2799-D54E-A5D2-5A99D7CD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1270"/>
            <a:ext cx="10515600" cy="827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xmlns="" id="{DD70A3EF-C015-0841-B2B1-21C179A33002}"/>
              </a:ext>
            </a:extLst>
          </p:cNvPr>
          <p:cNvSpPr/>
          <p:nvPr/>
        </p:nvSpPr>
        <p:spPr>
          <a:xfrm>
            <a:off x="1320800" y="2656114"/>
            <a:ext cx="8000241" cy="232229"/>
          </a:xfrm>
          <a:prstGeom prst="roundRect">
            <a:avLst/>
          </a:prstGeom>
          <a:solidFill>
            <a:srgbClr val="EBABC9">
              <a:alpha val="4964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xmlns="" id="{9F941460-AB84-FD4E-AD3F-37ED6FE98B16}"/>
              </a:ext>
            </a:extLst>
          </p:cNvPr>
          <p:cNvSpPr/>
          <p:nvPr/>
        </p:nvSpPr>
        <p:spPr>
          <a:xfrm>
            <a:off x="1632857" y="2900490"/>
            <a:ext cx="2140857" cy="232229"/>
          </a:xfrm>
          <a:prstGeom prst="roundRect">
            <a:avLst/>
          </a:prstGeom>
          <a:solidFill>
            <a:srgbClr val="A4C9EF">
              <a:alpha val="5033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xmlns="" id="{BE06DD6D-0DBF-4342-86A1-AEF9BD37A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965" y="3132719"/>
            <a:ext cx="8000241" cy="3102344"/>
          </a:xfrm>
          <a:prstGeom prst="rect">
            <a:avLst/>
          </a:prstGeom>
        </p:spPr>
      </p:pic>
      <p:sp>
        <p:nvSpPr>
          <p:cNvPr id="33" name="我覺得這個問題, 應該可以用 AI 來做!">
            <a:extLst>
              <a:ext uri="{FF2B5EF4-FFF2-40B4-BE49-F238E27FC236}">
                <a16:creationId xmlns:a16="http://schemas.microsoft.com/office/drawing/2014/main" xmlns="" id="{D3E32BAD-C5E9-E04E-92A0-D64AFE20C5A2}"/>
              </a:ext>
            </a:extLst>
          </p:cNvPr>
          <p:cNvSpPr txBox="1"/>
          <p:nvPr/>
        </p:nvSpPr>
        <p:spPr>
          <a:xfrm>
            <a:off x="838200" y="3193881"/>
            <a:ext cx="4343400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A6FB7"/>
              </a:buClr>
              <a:buFont typeface="標準系統字體"/>
              <a:buChar char="►"/>
            </a:pPr>
            <a:r>
              <a:rPr lang="en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--no-check-certiﬁcate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其實不用太在意，因為白話文意思是說「給我下載，即使什麼認證有啥狀況也不要管！」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34" name="幻燈片編號">
            <a:extLst>
              <a:ext uri="{FF2B5EF4-FFF2-40B4-BE49-F238E27FC236}">
                <a16:creationId xmlns:a16="http://schemas.microsoft.com/office/drawing/2014/main" xmlns="" id="{E71BB519-39B8-D643-81D6-E8E4F86A89D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18172294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6BDFF290-84AD-1B4F-A1CB-9A8FACA1D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準備資料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C518E4C9-DAC6-454E-A294-2B96C3491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我們來試試剛開始可能有點可怕的終端機。">
            <a:extLst>
              <a:ext uri="{FF2B5EF4-FFF2-40B4-BE49-F238E27FC236}">
                <a16:creationId xmlns:a16="http://schemas.microsoft.com/office/drawing/2014/main" xmlns="" id="{35932D15-B2E6-7E4D-8969-210AFCC64CBA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解壓縮 </a:t>
            </a:r>
            <a:r>
              <a:rPr lang="en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Cooper.zip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這個檔案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9" name="內容版面配置區 7">
            <a:extLst>
              <a:ext uri="{FF2B5EF4-FFF2-40B4-BE49-F238E27FC236}">
                <a16:creationId xmlns:a16="http://schemas.microsoft.com/office/drawing/2014/main" xmlns="" id="{7278AD33-5338-4747-9263-2FBD78DD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3698"/>
            <a:ext cx="10515600" cy="2291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06E30239-7785-4549-93DE-D911131FCFF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xmlns="" id="{53008F92-40FE-4E9A-9163-B11E1A435976}"/>
              </a:ext>
            </a:extLst>
          </p:cNvPr>
          <p:cNvGrpSpPr/>
          <p:nvPr/>
        </p:nvGrpSpPr>
        <p:grpSpPr>
          <a:xfrm>
            <a:off x="7420675" y="4002434"/>
            <a:ext cx="4171249" cy="711526"/>
            <a:chOff x="7177664" y="2866517"/>
            <a:chExt cx="3933124" cy="711526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xmlns="" id="{C0168513-ACC1-445D-A519-21906B01BF32}"/>
                </a:ext>
              </a:extLst>
            </p:cNvPr>
            <p:cNvSpPr/>
            <p:nvPr/>
          </p:nvSpPr>
          <p:spPr>
            <a:xfrm rot="16045047">
              <a:off x="7452364" y="2730841"/>
              <a:ext cx="572502" cy="1121901"/>
            </a:xfrm>
            <a:prstGeom prst="triangle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語音泡泡: 圓角矩形 21">
              <a:extLst>
                <a:ext uri="{FF2B5EF4-FFF2-40B4-BE49-F238E27FC236}">
                  <a16:creationId xmlns:a16="http://schemas.microsoft.com/office/drawing/2014/main" xmlns="" id="{D99F4DE1-5D3A-F74A-AB3C-8FAF184887E8}"/>
                </a:ext>
              </a:extLst>
            </p:cNvPr>
            <p:cNvSpPr/>
            <p:nvPr/>
          </p:nvSpPr>
          <p:spPr>
            <a:xfrm flipH="1">
              <a:off x="7738615" y="2866517"/>
              <a:ext cx="3372173" cy="699348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cs typeface="Microsoft Sans Serif"/>
                </a:rPr>
                <a:t>用 </a:t>
              </a:r>
              <a:r>
                <a:rPr lang="en" altLang="zh-TW" sz="2400" b="1" kern="0" dirty="0">
                  <a:solidFill>
                    <a:srgbClr val="FF8E7B"/>
                  </a:solidFill>
                  <a:latin typeface="微軟正黑體" pitchFamily="34" charset="-120"/>
                  <a:ea typeface="微軟正黑體" pitchFamily="34" charset="-120"/>
                  <a:cs typeface="Microsoft Sans Serif"/>
                </a:rPr>
                <a:t>zipﬁle</a:t>
              </a:r>
              <a:r>
                <a:rPr lang="en" altLang="zh-TW" sz="24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cs typeface="Microsoft Sans Serif"/>
                </a:rPr>
                <a:t> </a:t>
              </a:r>
              <a:r>
                <a:rPr lang="zh-TW" altLang="en-US" sz="24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cs typeface="Microsoft Sans Serif"/>
                </a:rPr>
                <a:t>套件去解壓縮</a:t>
              </a:r>
              <a:endParaRPr lang="zh-TW" altLang="en-US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endParaRPr>
            </a:p>
          </p:txBody>
        </p:sp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xmlns="" id="{2796C180-9072-4003-A5CB-41CF7AC40071}"/>
              </a:ext>
            </a:extLst>
          </p:cNvPr>
          <p:cNvSpPr/>
          <p:nvPr/>
        </p:nvSpPr>
        <p:spPr>
          <a:xfrm>
            <a:off x="3404256" y="4157708"/>
            <a:ext cx="1270861" cy="540000"/>
          </a:xfrm>
          <a:prstGeom prst="ellipse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278596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61788C13-3EB2-E846-B538-0D7C15CF1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準備資料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DD073A-14F8-C646-8EA2-62F42995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B345BD9-6F33-9342-BA78-936C6484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379377"/>
            <a:ext cx="6698720" cy="4042063"/>
          </a:xfrm>
          <a:prstGeom prst="rect">
            <a:avLst/>
          </a:prstGeom>
        </p:spPr>
      </p:pic>
      <p:sp>
        <p:nvSpPr>
          <p:cNvPr id="5" name="我們來試試剛開始可能有點可怕的終端機。">
            <a:extLst>
              <a:ext uri="{FF2B5EF4-FFF2-40B4-BE49-F238E27FC236}">
                <a16:creationId xmlns:a16="http://schemas.microsoft.com/office/drawing/2014/main" xmlns="" id="{5969FE78-5A54-9645-938B-FE1851DE47AC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解壓縮 </a:t>
            </a:r>
            <a:r>
              <a:rPr lang="en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Cooper.zip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這個檔案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6" name="我覺得這個問題, 應該可以用 AI 來做!">
            <a:extLst>
              <a:ext uri="{FF2B5EF4-FFF2-40B4-BE49-F238E27FC236}">
                <a16:creationId xmlns:a16="http://schemas.microsoft.com/office/drawing/2014/main" xmlns="" id="{3605CCA4-0529-CF4F-9B97-59CA9126DCDF}"/>
              </a:ext>
            </a:extLst>
          </p:cNvPr>
          <p:cNvSpPr txBox="1"/>
          <p:nvPr/>
        </p:nvSpPr>
        <p:spPr>
          <a:xfrm>
            <a:off x="704851" y="3343195"/>
            <a:ext cx="3829190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6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個圖片檔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  <a:p>
            <a:pPr marL="342900" indent="-34290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imagenet-classes.txt</a:t>
            </a:r>
          </a:p>
        </p:txBody>
      </p:sp>
      <p:sp>
        <p:nvSpPr>
          <p:cNvPr id="7" name="幻燈片編號">
            <a:extLst>
              <a:ext uri="{FF2B5EF4-FFF2-40B4-BE49-F238E27FC236}">
                <a16:creationId xmlns:a16="http://schemas.microsoft.com/office/drawing/2014/main" xmlns="" id="{B2A1DEDD-C98A-D74E-9B5E-F0F72BD87A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914490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E65CD06A-4432-DF49-8915-A1D0BEADB1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準備資料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FDB13F87-250A-314A-BD97-9DF1A098A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xmlns="" id="{691E88F5-BA07-854C-9CCA-99C4D694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477"/>
            <a:ext cx="10515600" cy="54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0" name="內容版面配置區 8">
            <a:extLst>
              <a:ext uri="{FF2B5EF4-FFF2-40B4-BE49-F238E27FC236}">
                <a16:creationId xmlns:a16="http://schemas.microsoft.com/office/drawing/2014/main" xmlns="" id="{5F0C47AD-973A-0C48-AB43-16FD63E63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2537"/>
            <a:ext cx="10515600" cy="828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E428A3A5-D4D2-1944-A81F-95F79868A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45730"/>
            <a:ext cx="2434951" cy="2389224"/>
          </a:xfrm>
          <a:prstGeom prst="rect">
            <a:avLst/>
          </a:prstGeom>
        </p:spPr>
      </p:pic>
      <p:sp>
        <p:nvSpPr>
          <p:cNvPr id="12" name="我們來試試剛開始可能有點可怕的終端機。">
            <a:extLst>
              <a:ext uri="{FF2B5EF4-FFF2-40B4-BE49-F238E27FC236}">
                <a16:creationId xmlns:a16="http://schemas.microsoft.com/office/drawing/2014/main" xmlns="" id="{42BE7F51-51BE-C343-B3A0-EB245E37E7D6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解壓縮 </a:t>
            </a:r>
            <a:r>
              <a:rPr lang="en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Cooper.zip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這個檔案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3" name="語音泡泡: 圓角矩形 21">
            <a:extLst>
              <a:ext uri="{FF2B5EF4-FFF2-40B4-BE49-F238E27FC236}">
                <a16:creationId xmlns:a16="http://schemas.microsoft.com/office/drawing/2014/main" xmlns="" id="{4D1F8922-8A40-014F-81D7-161275CC2ABE}"/>
              </a:ext>
            </a:extLst>
          </p:cNvPr>
          <p:cNvSpPr/>
          <p:nvPr/>
        </p:nvSpPr>
        <p:spPr>
          <a:xfrm flipH="1">
            <a:off x="5573486" y="3996114"/>
            <a:ext cx="5823856" cy="2025877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en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JPG 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檔名存成一個 </a:t>
            </a:r>
            <a:r>
              <a:rPr lang="en" altLang="zh-TW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" altLang="zh-TW" sz="22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cooper </a:t>
            </a:r>
            <a:endParaRPr lang="en-US" altLang="zh-TW" sz="2200" b="1" dirty="0">
              <a:solidFill>
                <a:srgbClr val="FF8E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透過 </a:t>
            </a:r>
            <a:r>
              <a:rPr lang="en" altLang="zh-TW" sz="2200" b="1" dirty="0" err="1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load_img</a:t>
            </a:r>
            <a:r>
              <a:rPr lang="en" altLang="zh-TW" sz="22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 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函式給讀取進來，並透過 </a:t>
            </a:r>
            <a:r>
              <a:rPr lang="en" altLang="zh-TW" sz="2200" b="1" dirty="0" err="1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plt.imshow</a:t>
            </a:r>
            <a:r>
              <a:rPr lang="en" altLang="zh-TW" sz="2200" b="1" dirty="0">
                <a:solidFill>
                  <a:srgbClr val="FF8E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 </a:t>
            </a:r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函式將這張圖片畫出來看看！</a:t>
            </a:r>
          </a:p>
        </p:txBody>
      </p:sp>
      <p:sp>
        <p:nvSpPr>
          <p:cNvPr id="14" name="幻燈片編號">
            <a:extLst>
              <a:ext uri="{FF2B5EF4-FFF2-40B4-BE49-F238E27FC236}">
                <a16:creationId xmlns:a16="http://schemas.microsoft.com/office/drawing/2014/main" xmlns="" id="{FAE19BD3-85A6-9644-83C5-766C74EB8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89231951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6FDACBC-4855-AA4A-A60C-258F3063A2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02 </a:t>
            </a:r>
            <a:r>
              <a:rPr kumimoji="1" lang="zh-TW" altLang="en-US" dirty="0"/>
              <a:t>讀入 </a:t>
            </a:r>
            <a:r>
              <a:rPr kumimoji="1" lang="en-US" altLang="zh-TW" dirty="0"/>
              <a:t>ResNet50 </a:t>
            </a:r>
            <a:r>
              <a:rPr kumimoji="1" lang="zh-TW" altLang="en-US" dirty="0"/>
              <a:t>模型及可辨識種類之名稱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1C47E04C-F94F-2640-86BB-B94949A17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我們來試試剛開始可能有點可怕的終端機。">
            <a:extLst>
              <a:ext uri="{FF2B5EF4-FFF2-40B4-BE49-F238E27FC236}">
                <a16:creationId xmlns:a16="http://schemas.microsoft.com/office/drawing/2014/main" xmlns="" id="{6EAB4741-8BB0-C74F-B6F4-C6756097F4C0}"/>
              </a:ext>
            </a:extLst>
          </p:cNvPr>
          <p:cNvSpPr/>
          <p:nvPr/>
        </p:nvSpPr>
        <p:spPr>
          <a:xfrm>
            <a:off x="3128705" y="1825625"/>
            <a:ext cx="5986720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看一下 </a:t>
            </a:r>
            <a:r>
              <a:rPr lang="en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imagenet-classes.txt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裡面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9" name="內容版面配置區 6">
            <a:extLst>
              <a:ext uri="{FF2B5EF4-FFF2-40B4-BE49-F238E27FC236}">
                <a16:creationId xmlns:a16="http://schemas.microsoft.com/office/drawing/2014/main" xmlns="" id="{5419D7D0-6C77-6246-AC3D-2DBC3F28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2748"/>
            <a:ext cx="8915400" cy="3856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E8134EA8-1A69-494D-AAF7-D889C8B17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437" y="3396557"/>
            <a:ext cx="2529995" cy="27794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C7F15239-895C-C340-A8F8-1459118D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779" y="4051219"/>
            <a:ext cx="1430022" cy="21095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9750D3D1-EC15-654E-9563-8935B0889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610" y="3429000"/>
            <a:ext cx="2432168" cy="1462890"/>
          </a:xfrm>
          <a:prstGeom prst="rect">
            <a:avLst/>
          </a:prstGeom>
        </p:spPr>
      </p:pic>
      <p:sp>
        <p:nvSpPr>
          <p:cNvPr id="13" name="幻燈片編號">
            <a:extLst>
              <a:ext uri="{FF2B5EF4-FFF2-40B4-BE49-F238E27FC236}">
                <a16:creationId xmlns:a16="http://schemas.microsoft.com/office/drawing/2014/main" xmlns="" id="{4DA7F627-EC7F-F948-A597-524EFE3DA5A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074735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705B800-6AB5-F346-A71A-59A27B0522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02 </a:t>
            </a:r>
            <a:r>
              <a:rPr kumimoji="1" lang="zh-TW" altLang="en-US" dirty="0"/>
              <a:t>讀入 </a:t>
            </a:r>
            <a:r>
              <a:rPr kumimoji="1" lang="en-US" altLang="zh-TW" dirty="0"/>
              <a:t>ResNet50 </a:t>
            </a:r>
            <a:r>
              <a:rPr kumimoji="1" lang="zh-TW" altLang="en-US" dirty="0"/>
              <a:t>模型及可辨識種類之名稱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3B8808D0-498D-3148-BDB2-984596ED7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43728143-7CB7-FF44-AFDD-8827793A5312}"/>
              </a:ext>
            </a:extLst>
          </p:cNvPr>
          <p:cNvSpPr/>
          <p:nvPr/>
        </p:nvSpPr>
        <p:spPr>
          <a:xfrm>
            <a:off x="3128705" y="1741710"/>
            <a:ext cx="5578989" cy="943427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「借用」一下著名的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2015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年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ILSVRC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冠軍模型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-- 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ResNet50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8" name="內容版面配置區 6">
            <a:extLst>
              <a:ext uri="{FF2B5EF4-FFF2-40B4-BE49-F238E27FC236}">
                <a16:creationId xmlns:a16="http://schemas.microsoft.com/office/drawing/2014/main" xmlns="" id="{401F224D-01DB-3243-990E-0B5ABE16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2975"/>
            <a:ext cx="10515600" cy="55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C4F3BD41-B1C9-CA4D-B0FB-821965D5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733" y="3949587"/>
            <a:ext cx="5618695" cy="22020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3D7A6B31-4364-ED46-ABE5-5A95607B6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394" y="3559397"/>
            <a:ext cx="3841054" cy="2663957"/>
          </a:xfrm>
          <a:prstGeom prst="rect">
            <a:avLst/>
          </a:prstGeom>
        </p:spPr>
      </p:pic>
      <p:sp>
        <p:nvSpPr>
          <p:cNvPr id="12" name="等腰三角形 20">
            <a:extLst>
              <a:ext uri="{FF2B5EF4-FFF2-40B4-BE49-F238E27FC236}">
                <a16:creationId xmlns:a16="http://schemas.microsoft.com/office/drawing/2014/main" xmlns="" id="{6BB2A5DD-335A-D549-B161-A84127FB79CF}"/>
              </a:ext>
            </a:extLst>
          </p:cNvPr>
          <p:cNvSpPr/>
          <p:nvPr/>
        </p:nvSpPr>
        <p:spPr>
          <a:xfrm rot="16200000">
            <a:off x="4657682" y="2934480"/>
            <a:ext cx="422067" cy="441417"/>
          </a:xfrm>
          <a:prstGeom prst="triangle">
            <a:avLst>
              <a:gd name="adj" fmla="val 51566"/>
            </a:avLst>
          </a:prstGeom>
          <a:solidFill>
            <a:srgbClr val="DAE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語音泡泡: 圓角矩形 21">
            <a:extLst>
              <a:ext uri="{FF2B5EF4-FFF2-40B4-BE49-F238E27FC236}">
                <a16:creationId xmlns:a16="http://schemas.microsoft.com/office/drawing/2014/main" xmlns="" id="{1E43918F-7C94-2043-B982-F62844BBD4E8}"/>
              </a:ext>
            </a:extLst>
          </p:cNvPr>
          <p:cNvSpPr/>
          <p:nvPr/>
        </p:nvSpPr>
        <p:spPr>
          <a:xfrm>
            <a:off x="4868715" y="2872975"/>
            <a:ext cx="2541654" cy="555251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2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只需要簡單的一行</a:t>
            </a:r>
          </a:p>
        </p:txBody>
      </p:sp>
      <p:sp>
        <p:nvSpPr>
          <p:cNvPr id="14" name="我覺得這個問題, 應該可以用 AI 來做!">
            <a:extLst>
              <a:ext uri="{FF2B5EF4-FFF2-40B4-BE49-F238E27FC236}">
                <a16:creationId xmlns:a16="http://schemas.microsoft.com/office/drawing/2014/main" xmlns="" id="{B19BBFC6-6F8B-0344-A538-89141E5F9271}"/>
              </a:ext>
            </a:extLst>
          </p:cNvPr>
          <p:cNvSpPr txBox="1"/>
          <p:nvPr/>
        </p:nvSpPr>
        <p:spPr>
          <a:xfrm>
            <a:off x="1221442" y="4475576"/>
            <a:ext cx="1818363" cy="1184041"/>
          </a:xfrm>
          <a:prstGeom prst="rect">
            <a:avLst/>
          </a:prstGeom>
          <a:ln>
            <a:prstDash val="dash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pPr>
              <a:lnSpc>
                <a:spcPct val="150000"/>
              </a:lnSpc>
              <a:buClr>
                <a:srgbClr val="0A6FB7"/>
              </a:buClr>
            </a:pPr>
            <a:r>
              <a:rPr lang="en-US" altLang="zh-TW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TensorFlow </a:t>
            </a: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都有提供！</a:t>
            </a:r>
            <a:endParaRPr lang="en-US" altLang="zh-TW" sz="24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5" name="幻燈片編號">
            <a:extLst>
              <a:ext uri="{FF2B5EF4-FFF2-40B4-BE49-F238E27FC236}">
                <a16:creationId xmlns:a16="http://schemas.microsoft.com/office/drawing/2014/main" xmlns="" id="{4EC66431-7419-754E-B61D-8B2FCEEFBA7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1135242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2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冒險16</Template>
  <TotalTime>2414</TotalTime>
  <Words>598</Words>
  <Application>Microsoft Office PowerPoint</Application>
  <PresentationFormat>自訂</PresentationFormat>
  <Paragraphs>67</Paragraphs>
  <Slides>15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17" baseType="lpstr">
      <vt:lpstr>22_BasicWhite</vt:lpstr>
      <vt:lpstr>21_BasicWhite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a85633pp@gmail.com</dc:creator>
  <cp:lastModifiedBy>chwa</cp:lastModifiedBy>
  <cp:revision>4</cp:revision>
  <dcterms:created xsi:type="dcterms:W3CDTF">2022-09-30T15:59:45Z</dcterms:created>
  <dcterms:modified xsi:type="dcterms:W3CDTF">2022-10-12T03:09:46Z</dcterms:modified>
</cp:coreProperties>
</file>